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9" r:id="rId3"/>
    <p:sldId id="257" r:id="rId4"/>
    <p:sldId id="283" r:id="rId5"/>
    <p:sldId id="261" r:id="rId6"/>
    <p:sldId id="284" r:id="rId7"/>
    <p:sldId id="272" r:id="rId8"/>
    <p:sldId id="273" r:id="rId9"/>
    <p:sldId id="275" r:id="rId10"/>
    <p:sldId id="274" r:id="rId11"/>
    <p:sldId id="280" r:id="rId12"/>
    <p:sldId id="281" r:id="rId13"/>
    <p:sldId id="282" r:id="rId14"/>
    <p:sldId id="278" r:id="rId15"/>
    <p:sldId id="271" r:id="rId16"/>
    <p:sldId id="265" r:id="rId17"/>
    <p:sldId id="264" r:id="rId18"/>
    <p:sldId id="266" r:id="rId19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85" autoAdjust="0"/>
  </p:normalViewPr>
  <p:slideViewPr>
    <p:cSldViewPr snapToGrid="0">
      <p:cViewPr varScale="1">
        <p:scale>
          <a:sx n="63" d="100"/>
          <a:sy n="63" d="100"/>
        </p:scale>
        <p:origin x="-13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67E7D-72B6-4B96-9384-29DAFFFB6338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8C7360CE-16FD-41F5-9857-8ED0F631DDC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數學輔導團任務與角色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3FC3F-2990-4DE9-A3A5-8D85BDFC7177}" type="parTrans" cxnId="{3E370705-98DC-4F15-9B50-AFDFA50F0A5F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7F04DF-5A62-4180-8273-BA3BFB304DA3}" type="sibTrans" cxnId="{3E370705-98DC-4F15-9B50-AFDFA50F0A5F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600745-C4B1-48C2-88A5-5B02B7D33FF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五年級數學檢測內容與學習表現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A992E-41CB-40B3-BB08-0C8932D1B540}" type="parTrans" cxnId="{F8DFCABD-F4E9-4F46-B3AC-7BACFBE3A481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721562-F149-498A-A570-ED72DB2C5726}" type="sibTrans" cxnId="{F8DFCABD-F4E9-4F46-B3AC-7BACFBE3A481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6E3E1B-1325-4A15-A5DC-88DFC1E4C6A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五年級數學檢測結果分析與建議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7DE94-CCE8-4778-ACB9-EFFB9F7EC8B6}" type="parTrans" cxnId="{E88A7C1C-06A2-492A-97B9-4B3DF13176E9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A75BE7-FC56-412E-9864-603A4C7570D2}" type="sibTrans" cxnId="{E88A7C1C-06A2-492A-97B9-4B3DF13176E9}">
      <dgm:prSet/>
      <dgm:spPr/>
      <dgm:t>
        <a:bodyPr/>
        <a:lstStyle/>
        <a:p>
          <a:endParaRPr lang="zh-TW" altLang="en-US" b="1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296530-6112-43D8-A585-638BD219FF9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一些改變與期許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579C88-DAB4-4EEA-BF81-58CC8DAEBDFC}" type="parTrans" cxnId="{501BB856-9463-470F-889D-D1312CCF2359}">
      <dgm:prSet/>
      <dgm:spPr/>
      <dgm:t>
        <a:bodyPr/>
        <a:lstStyle/>
        <a:p>
          <a:endParaRPr lang="zh-TW" altLang="en-US"/>
        </a:p>
      </dgm:t>
    </dgm:pt>
    <dgm:pt modelId="{2938220C-C5BD-4BF8-ABFE-F47A10A0F736}" type="sibTrans" cxnId="{501BB856-9463-470F-889D-D1312CCF2359}">
      <dgm:prSet/>
      <dgm:spPr/>
      <dgm:t>
        <a:bodyPr/>
        <a:lstStyle/>
        <a:p>
          <a:endParaRPr lang="zh-TW" altLang="en-US"/>
        </a:p>
      </dgm:t>
    </dgm:pt>
    <dgm:pt modelId="{C5A17174-F272-40CE-A9C9-F5D1564C5429}" type="pres">
      <dgm:prSet presAssocID="{D9967E7D-72B6-4B96-9384-29DAFFFB63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F308E1-1562-412D-9B37-B1A5483413F0}" type="pres">
      <dgm:prSet presAssocID="{8C7360CE-16FD-41F5-9857-8ED0F631DDC0}" presName="parentLin" presStyleCnt="0"/>
      <dgm:spPr/>
    </dgm:pt>
    <dgm:pt modelId="{5BEC02E4-9CB7-48E9-BA92-AD64650DAECA}" type="pres">
      <dgm:prSet presAssocID="{8C7360CE-16FD-41F5-9857-8ED0F631DDC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17017EF4-DCB0-4A58-B117-DC819BC5F050}" type="pres">
      <dgm:prSet presAssocID="{8C7360CE-16FD-41F5-9857-8ED0F631DD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CCB6A7-20A7-4AED-8EA7-1E7E1730D12C}" type="pres">
      <dgm:prSet presAssocID="{8C7360CE-16FD-41F5-9857-8ED0F631DDC0}" presName="negativeSpace" presStyleCnt="0"/>
      <dgm:spPr/>
    </dgm:pt>
    <dgm:pt modelId="{AF7E92AC-493B-41FB-B8DB-6C939C7C929C}" type="pres">
      <dgm:prSet presAssocID="{8C7360CE-16FD-41F5-9857-8ED0F631DDC0}" presName="childText" presStyleLbl="conFgAcc1" presStyleIdx="0" presStyleCnt="4">
        <dgm:presLayoutVars>
          <dgm:bulletEnabled val="1"/>
        </dgm:presLayoutVars>
      </dgm:prSet>
      <dgm:spPr/>
    </dgm:pt>
    <dgm:pt modelId="{4325F844-682B-4066-906B-650FD175B0E5}" type="pres">
      <dgm:prSet presAssocID="{A37F04DF-5A62-4180-8273-BA3BFB304DA3}" presName="spaceBetweenRectangles" presStyleCnt="0"/>
      <dgm:spPr/>
    </dgm:pt>
    <dgm:pt modelId="{09080425-0044-4E7D-9B5A-3F9F0F3F5C61}" type="pres">
      <dgm:prSet presAssocID="{F4600745-C4B1-48C2-88A5-5B02B7D33FFD}" presName="parentLin" presStyleCnt="0"/>
      <dgm:spPr/>
    </dgm:pt>
    <dgm:pt modelId="{D2C2AC40-EE0E-4AEF-9831-ACAE19EB5CDE}" type="pres">
      <dgm:prSet presAssocID="{F4600745-C4B1-48C2-88A5-5B02B7D33FF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7AC3261F-6A28-4CD0-89EF-4F849B2D86D0}" type="pres">
      <dgm:prSet presAssocID="{F4600745-C4B1-48C2-88A5-5B02B7D33F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54C28-9802-45A8-952B-7423E8E1ADA7}" type="pres">
      <dgm:prSet presAssocID="{F4600745-C4B1-48C2-88A5-5B02B7D33FFD}" presName="negativeSpace" presStyleCnt="0"/>
      <dgm:spPr/>
    </dgm:pt>
    <dgm:pt modelId="{5606E369-A009-408E-BB71-076799A1D91E}" type="pres">
      <dgm:prSet presAssocID="{F4600745-C4B1-48C2-88A5-5B02B7D33FFD}" presName="childText" presStyleLbl="conFgAcc1" presStyleIdx="1" presStyleCnt="4">
        <dgm:presLayoutVars>
          <dgm:bulletEnabled val="1"/>
        </dgm:presLayoutVars>
      </dgm:prSet>
      <dgm:spPr/>
    </dgm:pt>
    <dgm:pt modelId="{6428424D-FAAC-4D49-B8AB-7EA643C07F9B}" type="pres">
      <dgm:prSet presAssocID="{4C721562-F149-498A-A570-ED72DB2C5726}" presName="spaceBetweenRectangles" presStyleCnt="0"/>
      <dgm:spPr/>
    </dgm:pt>
    <dgm:pt modelId="{B8F615BA-153D-48A9-B9AB-E00BDEA59640}" type="pres">
      <dgm:prSet presAssocID="{2C6E3E1B-1325-4A15-A5DC-88DFC1E4C6AD}" presName="parentLin" presStyleCnt="0"/>
      <dgm:spPr/>
    </dgm:pt>
    <dgm:pt modelId="{8ED00500-3825-4365-931F-35F930F22537}" type="pres">
      <dgm:prSet presAssocID="{2C6E3E1B-1325-4A15-A5DC-88DFC1E4C6A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DAAB6DAE-57CA-4AD6-B5D4-56C496B6553D}" type="pres">
      <dgm:prSet presAssocID="{2C6E3E1B-1325-4A15-A5DC-88DFC1E4C6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E23F8-1EF1-4C92-BE30-708DE99083AC}" type="pres">
      <dgm:prSet presAssocID="{2C6E3E1B-1325-4A15-A5DC-88DFC1E4C6AD}" presName="negativeSpace" presStyleCnt="0"/>
      <dgm:spPr/>
    </dgm:pt>
    <dgm:pt modelId="{D9CAE0A8-35DC-413F-A0CE-CF9CB7F0B1B1}" type="pres">
      <dgm:prSet presAssocID="{2C6E3E1B-1325-4A15-A5DC-88DFC1E4C6AD}" presName="childText" presStyleLbl="conFgAcc1" presStyleIdx="2" presStyleCnt="4">
        <dgm:presLayoutVars>
          <dgm:bulletEnabled val="1"/>
        </dgm:presLayoutVars>
      </dgm:prSet>
      <dgm:spPr/>
    </dgm:pt>
    <dgm:pt modelId="{A68B3245-7C63-460D-882E-4D283BA84457}" type="pres">
      <dgm:prSet presAssocID="{89A75BE7-FC56-412E-9864-603A4C7570D2}" presName="spaceBetweenRectangles" presStyleCnt="0"/>
      <dgm:spPr/>
    </dgm:pt>
    <dgm:pt modelId="{98D3499C-BBB4-4F1F-89B4-A1D5E6BF7194}" type="pres">
      <dgm:prSet presAssocID="{7C296530-6112-43D8-A585-638BD219FF9B}" presName="parentLin" presStyleCnt="0"/>
      <dgm:spPr/>
    </dgm:pt>
    <dgm:pt modelId="{49638CED-F8F0-49DB-A391-3076C694FEDF}" type="pres">
      <dgm:prSet presAssocID="{7C296530-6112-43D8-A585-638BD219FF9B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BF2E72D-7C56-46A5-8E36-1D5373FF6EDB}" type="pres">
      <dgm:prSet presAssocID="{7C296530-6112-43D8-A585-638BD219FF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C8EFE2-2FB2-4750-85CF-EA1B002B38E3}" type="pres">
      <dgm:prSet presAssocID="{7C296530-6112-43D8-A585-638BD219FF9B}" presName="negativeSpace" presStyleCnt="0"/>
      <dgm:spPr/>
    </dgm:pt>
    <dgm:pt modelId="{38E9E51F-28C6-4EE6-BCA1-9DEE8E651EF8}" type="pres">
      <dgm:prSet presAssocID="{7C296530-6112-43D8-A585-638BD219FF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D07DF7-B531-4AB5-B35A-F6D64F1D4202}" type="presOf" srcId="{2C6E3E1B-1325-4A15-A5DC-88DFC1E4C6AD}" destId="{8ED00500-3825-4365-931F-35F930F22537}" srcOrd="0" destOrd="0" presId="urn:microsoft.com/office/officeart/2005/8/layout/list1"/>
    <dgm:cxn modelId="{D6E14A10-9F5B-4BE9-9926-598F2C068776}" type="presOf" srcId="{D9967E7D-72B6-4B96-9384-29DAFFFB6338}" destId="{C5A17174-F272-40CE-A9C9-F5D1564C5429}" srcOrd="0" destOrd="0" presId="urn:microsoft.com/office/officeart/2005/8/layout/list1"/>
    <dgm:cxn modelId="{501BB856-9463-470F-889D-D1312CCF2359}" srcId="{D9967E7D-72B6-4B96-9384-29DAFFFB6338}" destId="{7C296530-6112-43D8-A585-638BD219FF9B}" srcOrd="3" destOrd="0" parTransId="{56579C88-DAB4-4EEA-BF81-58CC8DAEBDFC}" sibTransId="{2938220C-C5BD-4BF8-ABFE-F47A10A0F736}"/>
    <dgm:cxn modelId="{ED8C71BE-2EEE-43AC-B057-B94A2A9B595A}" type="presOf" srcId="{2C6E3E1B-1325-4A15-A5DC-88DFC1E4C6AD}" destId="{DAAB6DAE-57CA-4AD6-B5D4-56C496B6553D}" srcOrd="1" destOrd="0" presId="urn:microsoft.com/office/officeart/2005/8/layout/list1"/>
    <dgm:cxn modelId="{B2C1C2EA-83FB-40BA-BDFF-7A9976BFD47F}" type="presOf" srcId="{8C7360CE-16FD-41F5-9857-8ED0F631DDC0}" destId="{17017EF4-DCB0-4A58-B117-DC819BC5F050}" srcOrd="1" destOrd="0" presId="urn:microsoft.com/office/officeart/2005/8/layout/list1"/>
    <dgm:cxn modelId="{3E370705-98DC-4F15-9B50-AFDFA50F0A5F}" srcId="{D9967E7D-72B6-4B96-9384-29DAFFFB6338}" destId="{8C7360CE-16FD-41F5-9857-8ED0F631DDC0}" srcOrd="0" destOrd="0" parTransId="{F313FC3F-2990-4DE9-A3A5-8D85BDFC7177}" sibTransId="{A37F04DF-5A62-4180-8273-BA3BFB304DA3}"/>
    <dgm:cxn modelId="{15E4FE83-F868-403E-BB31-0176413E661F}" type="presOf" srcId="{F4600745-C4B1-48C2-88A5-5B02B7D33FFD}" destId="{D2C2AC40-EE0E-4AEF-9831-ACAE19EB5CDE}" srcOrd="0" destOrd="0" presId="urn:microsoft.com/office/officeart/2005/8/layout/list1"/>
    <dgm:cxn modelId="{E88A7C1C-06A2-492A-97B9-4B3DF13176E9}" srcId="{D9967E7D-72B6-4B96-9384-29DAFFFB6338}" destId="{2C6E3E1B-1325-4A15-A5DC-88DFC1E4C6AD}" srcOrd="2" destOrd="0" parTransId="{C407DE94-CCE8-4778-ACB9-EFFB9F7EC8B6}" sibTransId="{89A75BE7-FC56-412E-9864-603A4C7570D2}"/>
    <dgm:cxn modelId="{F8DFCABD-F4E9-4F46-B3AC-7BACFBE3A481}" srcId="{D9967E7D-72B6-4B96-9384-29DAFFFB6338}" destId="{F4600745-C4B1-48C2-88A5-5B02B7D33FFD}" srcOrd="1" destOrd="0" parTransId="{92DA992E-41CB-40B3-BB08-0C8932D1B540}" sibTransId="{4C721562-F149-498A-A570-ED72DB2C5726}"/>
    <dgm:cxn modelId="{6C5349C4-10EF-41AB-A446-C8898DBD9E39}" type="presOf" srcId="{F4600745-C4B1-48C2-88A5-5B02B7D33FFD}" destId="{7AC3261F-6A28-4CD0-89EF-4F849B2D86D0}" srcOrd="1" destOrd="0" presId="urn:microsoft.com/office/officeart/2005/8/layout/list1"/>
    <dgm:cxn modelId="{83139A9B-4088-44D7-8B4A-BD089B47B5AB}" type="presOf" srcId="{7C296530-6112-43D8-A585-638BD219FF9B}" destId="{8BF2E72D-7C56-46A5-8E36-1D5373FF6EDB}" srcOrd="1" destOrd="0" presId="urn:microsoft.com/office/officeart/2005/8/layout/list1"/>
    <dgm:cxn modelId="{3A56653A-C37F-485E-AF32-40ED910B556F}" type="presOf" srcId="{7C296530-6112-43D8-A585-638BD219FF9B}" destId="{49638CED-F8F0-49DB-A391-3076C694FEDF}" srcOrd="0" destOrd="0" presId="urn:microsoft.com/office/officeart/2005/8/layout/list1"/>
    <dgm:cxn modelId="{EDCC8FC8-85F5-4CEC-8CF6-F7E980B2484A}" type="presOf" srcId="{8C7360CE-16FD-41F5-9857-8ED0F631DDC0}" destId="{5BEC02E4-9CB7-48E9-BA92-AD64650DAECA}" srcOrd="0" destOrd="0" presId="urn:microsoft.com/office/officeart/2005/8/layout/list1"/>
    <dgm:cxn modelId="{2B8BEE0E-4ACD-49E1-9678-3C40A8F49072}" type="presParOf" srcId="{C5A17174-F272-40CE-A9C9-F5D1564C5429}" destId="{7AF308E1-1562-412D-9B37-B1A5483413F0}" srcOrd="0" destOrd="0" presId="urn:microsoft.com/office/officeart/2005/8/layout/list1"/>
    <dgm:cxn modelId="{1478913D-5008-486F-8CB3-28514419E60C}" type="presParOf" srcId="{7AF308E1-1562-412D-9B37-B1A5483413F0}" destId="{5BEC02E4-9CB7-48E9-BA92-AD64650DAECA}" srcOrd="0" destOrd="0" presId="urn:microsoft.com/office/officeart/2005/8/layout/list1"/>
    <dgm:cxn modelId="{AC93B893-F998-4F04-B040-10A3BDAC3DA1}" type="presParOf" srcId="{7AF308E1-1562-412D-9B37-B1A5483413F0}" destId="{17017EF4-DCB0-4A58-B117-DC819BC5F050}" srcOrd="1" destOrd="0" presId="urn:microsoft.com/office/officeart/2005/8/layout/list1"/>
    <dgm:cxn modelId="{F2FF6BD4-2DD1-42E0-A695-D3850F252851}" type="presParOf" srcId="{C5A17174-F272-40CE-A9C9-F5D1564C5429}" destId="{DACCB6A7-20A7-4AED-8EA7-1E7E1730D12C}" srcOrd="1" destOrd="0" presId="urn:microsoft.com/office/officeart/2005/8/layout/list1"/>
    <dgm:cxn modelId="{3C862200-ACA2-4BAB-8495-CD2C5ED9F3D2}" type="presParOf" srcId="{C5A17174-F272-40CE-A9C9-F5D1564C5429}" destId="{AF7E92AC-493B-41FB-B8DB-6C939C7C929C}" srcOrd="2" destOrd="0" presId="urn:microsoft.com/office/officeart/2005/8/layout/list1"/>
    <dgm:cxn modelId="{DD41E3F6-B304-4243-8EB3-FF959A9D9B7C}" type="presParOf" srcId="{C5A17174-F272-40CE-A9C9-F5D1564C5429}" destId="{4325F844-682B-4066-906B-650FD175B0E5}" srcOrd="3" destOrd="0" presId="urn:microsoft.com/office/officeart/2005/8/layout/list1"/>
    <dgm:cxn modelId="{A839F73B-3AA1-4502-9324-4A570CF25350}" type="presParOf" srcId="{C5A17174-F272-40CE-A9C9-F5D1564C5429}" destId="{09080425-0044-4E7D-9B5A-3F9F0F3F5C61}" srcOrd="4" destOrd="0" presId="urn:microsoft.com/office/officeart/2005/8/layout/list1"/>
    <dgm:cxn modelId="{84A2C298-4779-4CAA-BAD9-85B0E8E4E645}" type="presParOf" srcId="{09080425-0044-4E7D-9B5A-3F9F0F3F5C61}" destId="{D2C2AC40-EE0E-4AEF-9831-ACAE19EB5CDE}" srcOrd="0" destOrd="0" presId="urn:microsoft.com/office/officeart/2005/8/layout/list1"/>
    <dgm:cxn modelId="{8BD1D35D-019A-4388-B48F-941B4C3A5603}" type="presParOf" srcId="{09080425-0044-4E7D-9B5A-3F9F0F3F5C61}" destId="{7AC3261F-6A28-4CD0-89EF-4F849B2D86D0}" srcOrd="1" destOrd="0" presId="urn:microsoft.com/office/officeart/2005/8/layout/list1"/>
    <dgm:cxn modelId="{3097ADAA-97D2-4688-99F7-2ECCD1E12313}" type="presParOf" srcId="{C5A17174-F272-40CE-A9C9-F5D1564C5429}" destId="{09654C28-9802-45A8-952B-7423E8E1ADA7}" srcOrd="5" destOrd="0" presId="urn:microsoft.com/office/officeart/2005/8/layout/list1"/>
    <dgm:cxn modelId="{2CF231DC-3CBE-4DC6-A403-E52912DE5C08}" type="presParOf" srcId="{C5A17174-F272-40CE-A9C9-F5D1564C5429}" destId="{5606E369-A009-408E-BB71-076799A1D91E}" srcOrd="6" destOrd="0" presId="urn:microsoft.com/office/officeart/2005/8/layout/list1"/>
    <dgm:cxn modelId="{891B9AE8-9164-4C70-AB3F-6FB083599A35}" type="presParOf" srcId="{C5A17174-F272-40CE-A9C9-F5D1564C5429}" destId="{6428424D-FAAC-4D49-B8AB-7EA643C07F9B}" srcOrd="7" destOrd="0" presId="urn:microsoft.com/office/officeart/2005/8/layout/list1"/>
    <dgm:cxn modelId="{E51A24DB-2B4B-42CF-AD3C-12E72EAE4D51}" type="presParOf" srcId="{C5A17174-F272-40CE-A9C9-F5D1564C5429}" destId="{B8F615BA-153D-48A9-B9AB-E00BDEA59640}" srcOrd="8" destOrd="0" presId="urn:microsoft.com/office/officeart/2005/8/layout/list1"/>
    <dgm:cxn modelId="{8213DE32-0475-4A45-AAEE-9A55FD94C2D4}" type="presParOf" srcId="{B8F615BA-153D-48A9-B9AB-E00BDEA59640}" destId="{8ED00500-3825-4365-931F-35F930F22537}" srcOrd="0" destOrd="0" presId="urn:microsoft.com/office/officeart/2005/8/layout/list1"/>
    <dgm:cxn modelId="{FD371A89-33B5-4FFA-97A7-B69092803E6A}" type="presParOf" srcId="{B8F615BA-153D-48A9-B9AB-E00BDEA59640}" destId="{DAAB6DAE-57CA-4AD6-B5D4-56C496B6553D}" srcOrd="1" destOrd="0" presId="urn:microsoft.com/office/officeart/2005/8/layout/list1"/>
    <dgm:cxn modelId="{400F1B57-5AF2-4B23-AF67-38FB8B3ECDF7}" type="presParOf" srcId="{C5A17174-F272-40CE-A9C9-F5D1564C5429}" destId="{41EE23F8-1EF1-4C92-BE30-708DE99083AC}" srcOrd="9" destOrd="0" presId="urn:microsoft.com/office/officeart/2005/8/layout/list1"/>
    <dgm:cxn modelId="{CB371C4F-D0CD-4441-9010-503E3AE47DA5}" type="presParOf" srcId="{C5A17174-F272-40CE-A9C9-F5D1564C5429}" destId="{D9CAE0A8-35DC-413F-A0CE-CF9CB7F0B1B1}" srcOrd="10" destOrd="0" presId="urn:microsoft.com/office/officeart/2005/8/layout/list1"/>
    <dgm:cxn modelId="{965043FB-2891-4EC0-8858-BB22D62D19F7}" type="presParOf" srcId="{C5A17174-F272-40CE-A9C9-F5D1564C5429}" destId="{A68B3245-7C63-460D-882E-4D283BA84457}" srcOrd="11" destOrd="0" presId="urn:microsoft.com/office/officeart/2005/8/layout/list1"/>
    <dgm:cxn modelId="{D62D57F6-9D97-4735-9E4E-76A1CAB14283}" type="presParOf" srcId="{C5A17174-F272-40CE-A9C9-F5D1564C5429}" destId="{98D3499C-BBB4-4F1F-89B4-A1D5E6BF7194}" srcOrd="12" destOrd="0" presId="urn:microsoft.com/office/officeart/2005/8/layout/list1"/>
    <dgm:cxn modelId="{B3706601-A09C-4D13-B8D6-B7015B9ACCD6}" type="presParOf" srcId="{98D3499C-BBB4-4F1F-89B4-A1D5E6BF7194}" destId="{49638CED-F8F0-49DB-A391-3076C694FEDF}" srcOrd="0" destOrd="0" presId="urn:microsoft.com/office/officeart/2005/8/layout/list1"/>
    <dgm:cxn modelId="{5F3CA0E9-BA55-4DDF-A3CE-DC5F504A626F}" type="presParOf" srcId="{98D3499C-BBB4-4F1F-89B4-A1D5E6BF7194}" destId="{8BF2E72D-7C56-46A5-8E36-1D5373FF6EDB}" srcOrd="1" destOrd="0" presId="urn:microsoft.com/office/officeart/2005/8/layout/list1"/>
    <dgm:cxn modelId="{7FD40206-1B7F-499E-B6BD-5512078412D5}" type="presParOf" srcId="{C5A17174-F272-40CE-A9C9-F5D1564C5429}" destId="{D8C8EFE2-2FB2-4750-85CF-EA1B002B38E3}" srcOrd="13" destOrd="0" presId="urn:microsoft.com/office/officeart/2005/8/layout/list1"/>
    <dgm:cxn modelId="{5C620788-412A-4254-9279-DB88978E4C76}" type="presParOf" srcId="{C5A17174-F272-40CE-A9C9-F5D1564C5429}" destId="{38E9E51F-28C6-4EE6-BCA1-9DEE8E651E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4B1F8-9040-4991-9F12-FD93B434A530}" type="doc">
      <dgm:prSet loTypeId="urn:microsoft.com/office/officeart/2005/8/layout/arrow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AF844668-F886-4E56-B939-375DF995853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學習內容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2F87A8-0488-4D74-A9BC-FAE8AE10E79B}" type="parTrans" cxnId="{87BC8CE1-FD0D-4D0A-B23F-F836DA3C3F0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B8D478-C4E1-4810-AB64-12D56FA71B72}" type="sibTrans" cxnId="{87BC8CE1-FD0D-4D0A-B23F-F836DA3C3F0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9B8935-3D67-4A20-B85D-D86131F2681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學習表現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B17D9A-6970-438D-BB25-9AA8721A7BF6}" type="parTrans" cxnId="{E19C8ED9-73E8-4A89-A1BA-17A32704D3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0B2769-92FA-4AAB-8DDB-D42D0E454FED}" type="sibTrans" cxnId="{E19C8ED9-73E8-4A89-A1BA-17A32704D3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67CA23-C9C5-4E28-8267-39A1461D5F2A}" type="pres">
      <dgm:prSet presAssocID="{4594B1F8-9040-4991-9F12-FD93B434A5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49466DE-8FA3-46FD-80D7-83FD7333F448}" type="pres">
      <dgm:prSet presAssocID="{AF844668-F886-4E56-B939-375DF995853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091D51-B32B-42D0-B757-8132099F4F1A}" type="pres">
      <dgm:prSet presAssocID="{D89B8935-3D67-4A20-B85D-D86131F26810}" presName="arrow" presStyleLbl="node1" presStyleIdx="1" presStyleCnt="2" custRadScaleRad="92097" custRadScaleInc="4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A11BAB-4887-42D8-B7A1-E8CB75E4BFF1}" type="presOf" srcId="{AF844668-F886-4E56-B939-375DF9958531}" destId="{549466DE-8FA3-46FD-80D7-83FD7333F448}" srcOrd="0" destOrd="0" presId="urn:microsoft.com/office/officeart/2005/8/layout/arrow5"/>
    <dgm:cxn modelId="{2874865F-BB51-477A-BDFF-982D26D3A923}" type="presOf" srcId="{4594B1F8-9040-4991-9F12-FD93B434A530}" destId="{8D67CA23-C9C5-4E28-8267-39A1461D5F2A}" srcOrd="0" destOrd="0" presId="urn:microsoft.com/office/officeart/2005/8/layout/arrow5"/>
    <dgm:cxn modelId="{87BC8CE1-FD0D-4D0A-B23F-F836DA3C3F0B}" srcId="{4594B1F8-9040-4991-9F12-FD93B434A530}" destId="{AF844668-F886-4E56-B939-375DF9958531}" srcOrd="0" destOrd="0" parTransId="{CE2F87A8-0488-4D74-A9BC-FAE8AE10E79B}" sibTransId="{96B8D478-C4E1-4810-AB64-12D56FA71B72}"/>
    <dgm:cxn modelId="{942F9550-1DCA-42F4-82F9-E666B8C42FA9}" type="presOf" srcId="{D89B8935-3D67-4A20-B85D-D86131F26810}" destId="{74091D51-B32B-42D0-B757-8132099F4F1A}" srcOrd="0" destOrd="0" presId="urn:microsoft.com/office/officeart/2005/8/layout/arrow5"/>
    <dgm:cxn modelId="{E19C8ED9-73E8-4A89-A1BA-17A32704D3AA}" srcId="{4594B1F8-9040-4991-9F12-FD93B434A530}" destId="{D89B8935-3D67-4A20-B85D-D86131F26810}" srcOrd="1" destOrd="0" parTransId="{BAB17D9A-6970-438D-BB25-9AA8721A7BF6}" sibTransId="{A60B2769-92FA-4AAB-8DDB-D42D0E454FED}"/>
    <dgm:cxn modelId="{21055CA6-86BE-4269-9C26-FBAE0B46EF09}" type="presParOf" srcId="{8D67CA23-C9C5-4E28-8267-39A1461D5F2A}" destId="{549466DE-8FA3-46FD-80D7-83FD7333F448}" srcOrd="0" destOrd="0" presId="urn:microsoft.com/office/officeart/2005/8/layout/arrow5"/>
    <dgm:cxn modelId="{4F4F115B-39AE-480C-963B-69CDDC0FBD6B}" type="presParOf" srcId="{8D67CA23-C9C5-4E28-8267-39A1461D5F2A}" destId="{74091D51-B32B-42D0-B757-8132099F4F1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084B5-D3C7-4638-B317-A8EFA1970607}" type="doc">
      <dgm:prSet loTypeId="urn:microsoft.com/office/officeart/2005/8/layout/venn3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329BB75B-D7AE-4E7D-A887-A84CE0BFB4B5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國際數學評量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PISA</a:t>
          </a:r>
          <a:endParaRPr lang="zh-TW" altLang="en-US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0B327BE8-928B-432B-A461-F2FC10D28C74}" type="parTrans" cxnId="{BB101CEE-CADA-46A9-9B77-5E38A770D614}">
      <dgm:prSet/>
      <dgm:spPr/>
      <dgm:t>
        <a:bodyPr/>
        <a:lstStyle/>
        <a:p>
          <a:endParaRPr lang="zh-TW" altLang="en-US"/>
        </a:p>
      </dgm:t>
    </dgm:pt>
    <dgm:pt modelId="{48397029-24A7-40D9-B045-4E71E3093B18}" type="sibTrans" cxnId="{BB101CEE-CADA-46A9-9B77-5E38A770D614}">
      <dgm:prSet/>
      <dgm:spPr/>
      <dgm:t>
        <a:bodyPr/>
        <a:lstStyle/>
        <a:p>
          <a:endParaRPr lang="zh-TW" altLang="en-US"/>
        </a:p>
      </dgm:t>
    </dgm:pt>
    <dgm:pt modelId="{140CB6B1-28C7-4B91-8543-E8D9F7A521FB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十二年國教 </a:t>
          </a:r>
          <a:endParaRPr lang="zh-TW" altLang="en-US" sz="2400" dirty="0"/>
        </a:p>
      </dgm:t>
    </dgm:pt>
    <dgm:pt modelId="{1F82A1AA-E4BC-4AA1-ADA9-FCB8F2B8E8FE}" type="parTrans" cxnId="{57720BB4-899F-4491-8C6B-73CD180F28FC}">
      <dgm:prSet/>
      <dgm:spPr/>
      <dgm:t>
        <a:bodyPr/>
        <a:lstStyle/>
        <a:p>
          <a:endParaRPr lang="zh-TW" altLang="en-US"/>
        </a:p>
      </dgm:t>
    </dgm:pt>
    <dgm:pt modelId="{9A5FE598-9E22-4F7C-A7B7-9545745F7C53}" type="sibTrans" cxnId="{57720BB4-899F-4491-8C6B-73CD180F28FC}">
      <dgm:prSet/>
      <dgm:spPr/>
      <dgm:t>
        <a:bodyPr/>
        <a:lstStyle/>
        <a:p>
          <a:endParaRPr lang="zh-TW" altLang="en-US"/>
        </a:p>
      </dgm:t>
    </dgm:pt>
    <dgm:pt modelId="{985A5393-8E2B-489F-BD45-F9AF5079C263}" type="pres">
      <dgm:prSet presAssocID="{B33084B5-D3C7-4638-B317-A8EFA19706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4AB052-A1D5-4A44-A088-42DAC8AFC279}" type="pres">
      <dgm:prSet presAssocID="{329BB75B-D7AE-4E7D-A887-A84CE0BFB4B5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40CDE3-38CC-4ED5-8245-D4D45301DF1E}" type="pres">
      <dgm:prSet presAssocID="{48397029-24A7-40D9-B045-4E71E3093B18}" presName="space" presStyleCnt="0"/>
      <dgm:spPr/>
    </dgm:pt>
    <dgm:pt modelId="{C327CA4B-F4E0-47DC-AA49-D74DDD204CA1}" type="pres">
      <dgm:prSet presAssocID="{140CB6B1-28C7-4B91-8543-E8D9F7A521FB}" presName="Name5" presStyleLbl="vennNode1" presStyleIdx="1" presStyleCnt="2" custLinFactNeighborX="2217" custLinFactNeighborY="-17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134800-660B-4B4F-BDC6-8E0B42147658}" type="presOf" srcId="{329BB75B-D7AE-4E7D-A887-A84CE0BFB4B5}" destId="{4D4AB052-A1D5-4A44-A088-42DAC8AFC279}" srcOrd="0" destOrd="0" presId="urn:microsoft.com/office/officeart/2005/8/layout/venn3"/>
    <dgm:cxn modelId="{57720BB4-899F-4491-8C6B-73CD180F28FC}" srcId="{B33084B5-D3C7-4638-B317-A8EFA1970607}" destId="{140CB6B1-28C7-4B91-8543-E8D9F7A521FB}" srcOrd="1" destOrd="0" parTransId="{1F82A1AA-E4BC-4AA1-ADA9-FCB8F2B8E8FE}" sibTransId="{9A5FE598-9E22-4F7C-A7B7-9545745F7C53}"/>
    <dgm:cxn modelId="{407AA8B7-5C4D-43A1-9273-CD6ED61F1E5C}" type="presOf" srcId="{B33084B5-D3C7-4638-B317-A8EFA1970607}" destId="{985A5393-8E2B-489F-BD45-F9AF5079C263}" srcOrd="0" destOrd="0" presId="urn:microsoft.com/office/officeart/2005/8/layout/venn3"/>
    <dgm:cxn modelId="{181AD6BE-7DC1-4043-97A0-3730920A94A6}" type="presOf" srcId="{140CB6B1-28C7-4B91-8543-E8D9F7A521FB}" destId="{C327CA4B-F4E0-47DC-AA49-D74DDD204CA1}" srcOrd="0" destOrd="0" presId="urn:microsoft.com/office/officeart/2005/8/layout/venn3"/>
    <dgm:cxn modelId="{BB101CEE-CADA-46A9-9B77-5E38A770D614}" srcId="{B33084B5-D3C7-4638-B317-A8EFA1970607}" destId="{329BB75B-D7AE-4E7D-A887-A84CE0BFB4B5}" srcOrd="0" destOrd="0" parTransId="{0B327BE8-928B-432B-A461-F2FC10D28C74}" sibTransId="{48397029-24A7-40D9-B045-4E71E3093B18}"/>
    <dgm:cxn modelId="{F5884C30-1B63-485E-9406-576D02DC6ABE}" type="presParOf" srcId="{985A5393-8E2B-489F-BD45-F9AF5079C263}" destId="{4D4AB052-A1D5-4A44-A088-42DAC8AFC279}" srcOrd="0" destOrd="0" presId="urn:microsoft.com/office/officeart/2005/8/layout/venn3"/>
    <dgm:cxn modelId="{C0DE7817-1D08-4642-BF48-8C655C01BE28}" type="presParOf" srcId="{985A5393-8E2B-489F-BD45-F9AF5079C263}" destId="{E340CDE3-38CC-4ED5-8245-D4D45301DF1E}" srcOrd="1" destOrd="0" presId="urn:microsoft.com/office/officeart/2005/8/layout/venn3"/>
    <dgm:cxn modelId="{D94D79D6-1C21-491D-8B1E-412B900EED42}" type="presParOf" srcId="{985A5393-8E2B-489F-BD45-F9AF5079C263}" destId="{C327CA4B-F4E0-47DC-AA49-D74DDD204CA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E92AC-493B-41FB-B8DB-6C939C7C929C}">
      <dsp:nvSpPr>
        <dsp:cNvPr id="0" name=""/>
        <dsp:cNvSpPr/>
      </dsp:nvSpPr>
      <dsp:spPr>
        <a:xfrm>
          <a:off x="0" y="511033"/>
          <a:ext cx="1004652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17EF4-DCB0-4A58-B117-DC819BC5F050}">
      <dsp:nvSpPr>
        <dsp:cNvPr id="0" name=""/>
        <dsp:cNvSpPr/>
      </dsp:nvSpPr>
      <dsp:spPr>
        <a:xfrm>
          <a:off x="502326" y="53473"/>
          <a:ext cx="70325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14" tIns="0" rIns="26581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數學輔導團任務與角色</a:t>
          </a:r>
          <a:endParaRPr lang="zh-TW" altLang="en-US" sz="31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6998" y="98145"/>
        <a:ext cx="6943223" cy="825776"/>
      </dsp:txXfrm>
    </dsp:sp>
    <dsp:sp modelId="{5606E369-A009-408E-BB71-076799A1D91E}">
      <dsp:nvSpPr>
        <dsp:cNvPr id="0" name=""/>
        <dsp:cNvSpPr/>
      </dsp:nvSpPr>
      <dsp:spPr>
        <a:xfrm>
          <a:off x="0" y="1917193"/>
          <a:ext cx="1004652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3261F-6A28-4CD0-89EF-4F849B2D86D0}">
      <dsp:nvSpPr>
        <dsp:cNvPr id="0" name=""/>
        <dsp:cNvSpPr/>
      </dsp:nvSpPr>
      <dsp:spPr>
        <a:xfrm>
          <a:off x="502326" y="1459633"/>
          <a:ext cx="70325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14" tIns="0" rIns="26581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五年級數學檢測內容與學習表現</a:t>
          </a:r>
          <a:endParaRPr lang="zh-TW" altLang="en-US" sz="31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6998" y="1504305"/>
        <a:ext cx="6943223" cy="825776"/>
      </dsp:txXfrm>
    </dsp:sp>
    <dsp:sp modelId="{D9CAE0A8-35DC-413F-A0CE-CF9CB7F0B1B1}">
      <dsp:nvSpPr>
        <dsp:cNvPr id="0" name=""/>
        <dsp:cNvSpPr/>
      </dsp:nvSpPr>
      <dsp:spPr>
        <a:xfrm>
          <a:off x="0" y="3323354"/>
          <a:ext cx="1004652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B6DAE-57CA-4AD6-B5D4-56C496B6553D}">
      <dsp:nvSpPr>
        <dsp:cNvPr id="0" name=""/>
        <dsp:cNvSpPr/>
      </dsp:nvSpPr>
      <dsp:spPr>
        <a:xfrm>
          <a:off x="502326" y="2865793"/>
          <a:ext cx="70325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14" tIns="0" rIns="26581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五年級數學檢測結果分析與建議</a:t>
          </a:r>
          <a:endParaRPr lang="zh-TW" altLang="en-US" sz="31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6998" y="2910465"/>
        <a:ext cx="6943223" cy="825776"/>
      </dsp:txXfrm>
    </dsp:sp>
    <dsp:sp modelId="{38E9E51F-28C6-4EE6-BCA1-9DEE8E651EF8}">
      <dsp:nvSpPr>
        <dsp:cNvPr id="0" name=""/>
        <dsp:cNvSpPr/>
      </dsp:nvSpPr>
      <dsp:spPr>
        <a:xfrm>
          <a:off x="0" y="4729514"/>
          <a:ext cx="1004652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2E72D-7C56-46A5-8E36-1D5373FF6EDB}">
      <dsp:nvSpPr>
        <dsp:cNvPr id="0" name=""/>
        <dsp:cNvSpPr/>
      </dsp:nvSpPr>
      <dsp:spPr>
        <a:xfrm>
          <a:off x="502326" y="4271954"/>
          <a:ext cx="70325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814" tIns="0" rIns="26581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一些改變與期許</a:t>
          </a:r>
          <a:endParaRPr lang="zh-TW" altLang="en-US" sz="31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6998" y="4316626"/>
        <a:ext cx="6943223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66DE-8FA3-46FD-80D7-83FD7333F448}">
      <dsp:nvSpPr>
        <dsp:cNvPr id="0" name=""/>
        <dsp:cNvSpPr/>
      </dsp:nvSpPr>
      <dsp:spPr>
        <a:xfrm rot="16200000">
          <a:off x="482" y="478"/>
          <a:ext cx="2577312" cy="25773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學習內容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482" y="644806"/>
        <a:ext cx="2126282" cy="1288656"/>
      </dsp:txXfrm>
    </dsp:sp>
    <dsp:sp modelId="{74091D51-B32B-42D0-B757-8132099F4F1A}">
      <dsp:nvSpPr>
        <dsp:cNvPr id="0" name=""/>
        <dsp:cNvSpPr/>
      </dsp:nvSpPr>
      <dsp:spPr>
        <a:xfrm rot="5400000">
          <a:off x="4015238" y="956"/>
          <a:ext cx="2577312" cy="25773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學習表現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466268" y="645284"/>
        <a:ext cx="2126282" cy="1288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AB052-A1D5-4A44-A088-42DAC8AFC279}">
      <dsp:nvSpPr>
        <dsp:cNvPr id="0" name=""/>
        <dsp:cNvSpPr/>
      </dsp:nvSpPr>
      <dsp:spPr>
        <a:xfrm>
          <a:off x="116116" y="303"/>
          <a:ext cx="1758342" cy="1758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67" tIns="30480" rIns="9676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國際數學評量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PISA</a:t>
          </a:r>
          <a:endParaRPr lang="zh-TW" altLang="en-US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kern="1200" dirty="0"/>
        </a:p>
      </dsp:txBody>
      <dsp:txXfrm>
        <a:off x="373619" y="257806"/>
        <a:ext cx="1243336" cy="1243336"/>
      </dsp:txXfrm>
    </dsp:sp>
    <dsp:sp modelId="{C327CA4B-F4E0-47DC-AA49-D74DDD204CA1}">
      <dsp:nvSpPr>
        <dsp:cNvPr id="0" name=""/>
        <dsp:cNvSpPr/>
      </dsp:nvSpPr>
      <dsp:spPr>
        <a:xfrm>
          <a:off x="1530587" y="0"/>
          <a:ext cx="1758342" cy="1758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67" tIns="30480" rIns="9676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十二年國教 </a:t>
          </a:r>
          <a:endParaRPr lang="zh-TW" altLang="en-US" sz="2400" kern="1200" dirty="0"/>
        </a:p>
      </dsp:txBody>
      <dsp:txXfrm>
        <a:off x="1788090" y="257503"/>
        <a:ext cx="1243336" cy="124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E9CF778-50F2-4A6E-8E84-C0F1B580DC9F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416D060-F26D-4299-9A97-1CCC7DF75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7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65C08B-2816-4425-8296-8EFD11E1D60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DB8AA-7543-48F5-AAB8-B4388FE54F5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6B5C-0D49-4677-B99B-64B6B01BCED0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AF85-75E4-42A8-AF42-CA4A2462A7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C9E7-DC7B-454A-91E4-D93C3DECB810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6E92-646D-429B-BF06-7F7BB7B8F5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54D6-A378-4782-AB71-433568F64674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8121-D4D5-43D4-AB72-EA537595C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E474-830E-45B1-89BD-F09FA86BED84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86175" y="6459538"/>
            <a:ext cx="4822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B792-ACDE-42E8-832B-D4EEF1753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2A68-70DA-4ECE-8ACB-D329B0EB6ABE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DAC8-41B0-404C-A2F5-BC2BBAD1B6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3A52-1D2D-44C0-8170-F35865134F97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176E-F274-48C0-BE74-717D90636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08B5-8849-48A6-97B5-1ECF04B511C0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81C3-CEE5-4241-A2CB-FE9985113F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D82B-0F05-458E-A182-518B87EAD7B7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C4A9-97D0-48F8-A08F-03174AAB9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20F-EF9D-42FB-9727-ADEF44502A13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125E-AECA-45DF-B136-8AAD2604C5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746D-9574-4FE5-B41C-5E97C67D314C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8744-67D4-4785-ACB6-E9872345F2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794AF98-4141-4418-84D2-600241FA7C29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3D2980-D855-4D90-975E-2075EEFEAA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C4D0-BDD0-45CE-BC0A-D5F03F7D296A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1B20-6B24-40F8-83ED-A80EF9A752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AB7EED-13A6-4AD9-BA30-D4537EC6D2C6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 cap="all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5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74CEA9-8543-43C7-9B4A-8F9D7036B2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5" r:id="rId7"/>
    <p:sldLayoutId id="2147483676" r:id="rId8"/>
    <p:sldLayoutId id="2147483677" r:id="rId9"/>
    <p:sldLayoutId id="2147483671" r:id="rId10"/>
    <p:sldLayoutId id="2147483678" r:id="rId11"/>
    <p:sldLayoutId id="2147483672" r:id="rId12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  <a:ea typeface="新細明體" charset="-12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2&#20998;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20&#20998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56&#20998;&#20197;&#19979;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56&#20998;&#20197;&#19979;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105&#38617;&#21521;&#32048;&#30446;&#34920;.doc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8075" y="3481388"/>
            <a:ext cx="10058400" cy="1143000"/>
          </a:xfrm>
        </p:spPr>
        <p:txBody>
          <a:bodyPr rtlCol="0"/>
          <a:lstStyle/>
          <a:p>
            <a:pPr fontAlgn="auto">
              <a:defRPr/>
            </a:pP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08075" y="3983038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kumimoji="0"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學年度國小學力檢測說明會</a:t>
            </a:r>
            <a:endParaRPr kumimoji="0" lang="en-US" altLang="zh-TW" sz="28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報告者：數學輔導團   嘉義縣興中國小侯雪卿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    學生答對的題型    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961" t="31883" r="44283" b="40363"/>
          <a:stretch>
            <a:fillRect/>
          </a:stretch>
        </p:blipFill>
        <p:spPr bwMode="auto">
          <a:xfrm>
            <a:off x="1117938" y="1843088"/>
            <a:ext cx="8331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402749" y="2966936"/>
            <a:ext cx="1974715" cy="6128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83292" y="4027488"/>
            <a:ext cx="1974715" cy="10308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402749" y="5493123"/>
            <a:ext cx="1974715" cy="635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爆炸 1 6"/>
          <p:cNvSpPr/>
          <p:nvPr/>
        </p:nvSpPr>
        <p:spPr>
          <a:xfrm>
            <a:off x="9591473" y="2237362"/>
            <a:ext cx="2227634" cy="2821021"/>
          </a:xfrm>
          <a:prstGeom prst="irregularSeal1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程序執行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    學生答對的題型    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25439" t="25703" r="37839" b="37305"/>
          <a:stretch>
            <a:fillRect/>
          </a:stretch>
        </p:blipFill>
        <p:spPr bwMode="auto">
          <a:xfrm>
            <a:off x="1339850" y="1804988"/>
            <a:ext cx="968375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爆炸 1 3"/>
          <p:cNvSpPr/>
          <p:nvPr/>
        </p:nvSpPr>
        <p:spPr>
          <a:xfrm>
            <a:off x="7996136" y="155643"/>
            <a:ext cx="3686783" cy="2237362"/>
          </a:xfrm>
          <a:prstGeom prst="irregularSeal1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程序執行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概念理解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56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學生答對的題型    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25636" t="26588" r="30717" b="32747"/>
          <a:stretch>
            <a:fillRect/>
          </a:stretch>
        </p:blipFill>
        <p:spPr bwMode="auto">
          <a:xfrm>
            <a:off x="1211263" y="1854200"/>
            <a:ext cx="84740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爆炸 1 3"/>
          <p:cNvSpPr/>
          <p:nvPr/>
        </p:nvSpPr>
        <p:spPr>
          <a:xfrm>
            <a:off x="9319098" y="1089498"/>
            <a:ext cx="2568102" cy="2237362"/>
          </a:xfrm>
          <a:prstGeom prst="irregularSeal1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程序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hlinkClick r:id="rId4" action="ppaction://hlinkfile"/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執行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低分組學生的基本學力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fontAlgn="auto"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熟練乘法直式計算能力  整數和小數 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     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位*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利用乘法找出公倍數  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二年級九九乘法 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</a:rPr>
              <a:t>ｘ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5=15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熟練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整數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四則混合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交換律和結合律簡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化計算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buNone/>
              <a:defRPr/>
            </a:pP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  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步驟列式   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 </a:t>
            </a:r>
            <a:r>
              <a:rPr lang="en-US" altLang="zh-TW" sz="2800" dirty="0" smtClean="0"/>
              <a:t>79</a:t>
            </a:r>
            <a:r>
              <a:rPr lang="zh-TW" altLang="zh-TW" sz="2800" dirty="0"/>
              <a:t>×</a:t>
            </a:r>
            <a:r>
              <a:rPr lang="en-US" altLang="zh-TW" sz="2800" dirty="0"/>
              <a:t>3</a:t>
            </a:r>
            <a:r>
              <a:rPr lang="zh-TW" altLang="zh-TW" sz="2800" dirty="0"/>
              <a:t>＋</a:t>
            </a:r>
            <a:r>
              <a:rPr lang="en-US" altLang="zh-TW" sz="2800" dirty="0"/>
              <a:t>60</a:t>
            </a:r>
            <a:r>
              <a:rPr lang="zh-TW" altLang="zh-TW" sz="2800" dirty="0"/>
              <a:t>×</a:t>
            </a:r>
            <a:r>
              <a:rPr lang="en-US" altLang="zh-TW" sz="2800" dirty="0" smtClean="0"/>
              <a:t>2</a:t>
            </a:r>
            <a:r>
              <a:rPr lang="zh-TW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停留在程序性的運算學習層次</a:t>
            </a:r>
            <a:endParaRPr lang="en-US" altLang="zh-TW" sz="32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buNone/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多協助概念理解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數學知識的形成與掌握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fontAlgn="auto">
              <a:buNone/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問題解決的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解題、策略、推理、邏輯</a:t>
            </a:r>
            <a:r>
              <a:rPr lang="en-US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41388" y="247650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通過率在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0.4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以下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的題型   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25000" t="29205" r="50000" b="45833"/>
          <a:stretch>
            <a:fillRect/>
          </a:stretch>
        </p:blipFill>
        <p:spPr bwMode="auto">
          <a:xfrm>
            <a:off x="530225" y="2117725"/>
            <a:ext cx="63690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4"/>
          <p:cNvSpPr>
            <a:spLocks noGrp="1"/>
          </p:cNvSpPr>
          <p:nvPr>
            <p:ph idx="1"/>
          </p:nvPr>
        </p:nvSpPr>
        <p:spPr>
          <a:xfrm>
            <a:off x="6899275" y="1992381"/>
            <a:ext cx="4958742" cy="402272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面積公式混淆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對於幾何的具體實際操作經驗不多，不易掌握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任意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三角形內角和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幾何學習具體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一般化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     多操作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      觀察、比較、找出特性或要素、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 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     一般化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公式、概念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/>
              </a:rPr>
              <a:t>)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buFont typeface="+mj-lt"/>
              <a:buAutoNum type="arabicPeriod"/>
              <a:defRPr/>
            </a:pP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95388" y="3019425"/>
            <a:ext cx="10058400" cy="1143000"/>
          </a:xfrm>
        </p:spPr>
        <p:txBody>
          <a:bodyPr rtlCol="0"/>
          <a:lstStyle/>
          <a:p>
            <a:pPr fontAlgn="auto">
              <a:defRPr/>
            </a:pPr>
            <a:r>
              <a:rPr lang="zh-TW" altLang="en-US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尾聲</a:t>
            </a:r>
            <a:r>
              <a:rPr lang="en-US" altLang="zh-TW" sz="6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4" name="矩形 3"/>
          <p:cNvSpPr>
            <a:spLocks noChangeArrowheads="1"/>
          </p:cNvSpPr>
          <p:nvPr/>
        </p:nvSpPr>
        <p:spPr bwMode="auto">
          <a:xfrm rot="-459598">
            <a:off x="4451350" y="2505075"/>
            <a:ext cx="3013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一點想法和期盼  </a:t>
            </a:r>
            <a:endParaRPr kumimoji="0" lang="zh-TW" altLang="en-US" sz="2800">
              <a:latin typeface="Calibri" pitchFamily="34" charset="0"/>
            </a:endParaRPr>
          </a:p>
        </p:txBody>
      </p:sp>
      <p:sp>
        <p:nvSpPr>
          <p:cNvPr id="7" name="笑臉 6"/>
          <p:cNvSpPr/>
          <p:nvPr/>
        </p:nvSpPr>
        <p:spPr>
          <a:xfrm>
            <a:off x="7398327" y="2225964"/>
            <a:ext cx="526473" cy="471054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 rot="413471">
            <a:off x="5851525" y="3429000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輔導團未來想做的事</a:t>
            </a:r>
            <a:endParaRPr kumimoji="0" lang="zh-TW" altLang="en-US" sz="2800" b="1">
              <a:latin typeface="Calibri" pitchFamily="34" charset="0"/>
            </a:endParaRPr>
          </a:p>
        </p:txBody>
      </p:sp>
      <p:sp>
        <p:nvSpPr>
          <p:cNvPr id="9" name="心形 8"/>
          <p:cNvSpPr/>
          <p:nvPr/>
        </p:nvSpPr>
        <p:spPr>
          <a:xfrm>
            <a:off x="9467272" y="3334327"/>
            <a:ext cx="508000" cy="387927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輔導團未來想做的事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2471" t="21478" r="28732" b="28345"/>
          <a:stretch>
            <a:fillRect/>
          </a:stretch>
        </p:blipFill>
        <p:spPr bwMode="auto">
          <a:xfrm>
            <a:off x="992188" y="225425"/>
            <a:ext cx="103536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14009" y="3093396"/>
            <a:ext cx="116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 smtClean="0">
                <a:solidFill>
                  <a:srgbClr val="FF0000"/>
                </a:solidFill>
              </a:rPr>
              <a:t>7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月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1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日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4346" y="3926732"/>
            <a:ext cx="119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u="sng" dirty="0" smtClean="0">
                <a:solidFill>
                  <a:srgbClr val="FF0000"/>
                </a:solidFill>
              </a:rPr>
              <a:t>7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月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2400" b="1" u="sng" dirty="0" smtClean="0">
                <a:solidFill>
                  <a:srgbClr val="FF0000"/>
                </a:solidFill>
              </a:rPr>
              <a:t>4-5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日</a:t>
            </a:r>
            <a:endParaRPr lang="zh-TW" alt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期許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4638" y="3603625"/>
            <a:ext cx="9475787" cy="4022725"/>
          </a:xfrm>
        </p:spPr>
        <p:txBody>
          <a:bodyPr/>
          <a:lstStyle/>
          <a:p>
            <a:pPr marL="0" indent="0">
              <a:buFont typeface="Calibri" pitchFamily="34" charset="0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Calibri" pitchFamily="34" charset="0"/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反覆背誦和練習，阻礙學習概念或思考，不可誤用學力測驗。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Calibri" pitchFamily="34" charset="0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教學者可以去思考的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教學活化，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調整或改變傳統教學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，善用生活情境或有感體驗，讓學生可以把學會的數學知識用出來，就是很棒的教學活動。</a:t>
            </a:r>
            <a:endParaRPr lang="zh-TW" altLang="en-US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3841750" y="1970237"/>
          <a:ext cx="3397250" cy="1758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882650" y="2503488"/>
            <a:ext cx="259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數學素養</a:t>
            </a:r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未來生活的準備度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非學科的精熟度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45363" y="2095500"/>
            <a:ext cx="60960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kumimoji="0"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導向的課程</a:t>
            </a:r>
            <a:endParaRPr kumimoji="0"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學到知識能用出來多少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×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學到多少的知識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內容版面配置區 2"/>
          <p:cNvSpPr>
            <a:spLocks noGrp="1"/>
          </p:cNvSpPr>
          <p:nvPr>
            <p:ph idx="1"/>
          </p:nvPr>
        </p:nvSpPr>
        <p:spPr>
          <a:xfrm>
            <a:off x="525463" y="1082675"/>
            <a:ext cx="10058400" cy="4022725"/>
          </a:xfrm>
        </p:spPr>
        <p:txBody>
          <a:bodyPr/>
          <a:lstStyle/>
          <a:p>
            <a:pPr algn="ctr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嘉義縣數學教育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需要您我攜手共同努力</a:t>
            </a:r>
          </a:p>
        </p:txBody>
      </p:sp>
      <p:pic>
        <p:nvPicPr>
          <p:cNvPr id="31746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113" y="365918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2814638"/>
            <a:ext cx="27130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圖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914650"/>
            <a:ext cx="2692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笑臉 1"/>
          <p:cNvSpPr/>
          <p:nvPr/>
        </p:nvSpPr>
        <p:spPr>
          <a:xfrm>
            <a:off x="8151813" y="1747838"/>
            <a:ext cx="612775" cy="5016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笑臉 6"/>
          <p:cNvSpPr/>
          <p:nvPr/>
        </p:nvSpPr>
        <p:spPr>
          <a:xfrm>
            <a:off x="8969375" y="1754188"/>
            <a:ext cx="612775" cy="5016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9767888" y="1754188"/>
            <a:ext cx="612775" cy="5016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21347" y="475489"/>
          <a:ext cx="1004652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63" y="255588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輔導團任務與角色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2295" y="1836299"/>
            <a:ext cx="9295994" cy="4070383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數學科命題、診斷學習。</a:t>
            </a:r>
          </a:p>
          <a:p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確保試題品質</a:t>
            </a:r>
          </a:p>
          <a:p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檢定基本數學能力</a:t>
            </a:r>
            <a:endParaRPr lang="en-US" altLang="zh-TW" sz="28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學生是否確實達到了每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一個單元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的學習目標。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每個題目評量一個數學概念，根據學生的迷思概念設計誘答選項。</a:t>
            </a:r>
          </a:p>
          <a:p>
            <a:r>
              <a:rPr lang="zh-TW" altLang="en-US" sz="2800" dirty="0" smtClean="0"/>
              <a:t> 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Calibri" pitchFamily="34" charset="0"/>
              <a:buNone/>
            </a:pP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Calibri" pitchFamily="34" charset="0"/>
              <a:buNone/>
            </a:pPr>
            <a:endParaRPr lang="en-US" altLang="zh-TW" sz="2800" dirty="0" smtClean="0"/>
          </a:p>
        </p:txBody>
      </p:sp>
      <p:sp>
        <p:nvSpPr>
          <p:cNvPr id="4" name="五邊形 3"/>
          <p:cNvSpPr/>
          <p:nvPr/>
        </p:nvSpPr>
        <p:spPr>
          <a:xfrm>
            <a:off x="1190625" y="1881188"/>
            <a:ext cx="1208088" cy="4905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</a:p>
        </p:txBody>
      </p:sp>
      <p:graphicFrame>
        <p:nvGraphicFramePr>
          <p:cNvPr id="16412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16154"/>
              </p:ext>
            </p:extLst>
          </p:nvPr>
        </p:nvGraphicFramePr>
        <p:xfrm>
          <a:off x="3143250" y="2946400"/>
          <a:ext cx="7878188" cy="711200"/>
        </p:xfrm>
        <a:graphic>
          <a:graphicData uri="http://schemas.openxmlformats.org/drawingml/2006/table">
            <a:tbl>
              <a:tblPr/>
              <a:tblGrid>
                <a:gridCol w="5149220"/>
                <a:gridCol w="2728968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難度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鑑別度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0.75  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</a:rPr>
                        <a:t>★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教育部補救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0.72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★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診斷測驗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0.3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以上良好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96963" y="255588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輔導團任務與角色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1166813" y="2098675"/>
            <a:ext cx="1208087" cy="4921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22538" y="1703388"/>
            <a:ext cx="880241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○輔導</a:t>
            </a:r>
            <a:r>
              <a:rPr kumimoji="0" lang="zh-TW" altLang="zh-TW" sz="2800" b="1" dirty="0">
                <a:solidFill>
                  <a:srgbClr val="FF0000"/>
                </a:solidFill>
                <a:ea typeface="標楷體" pitchFamily="65" charset="-120"/>
              </a:rPr>
              <a:t>、支持、諮詢、協作的夥伴關係</a:t>
            </a:r>
            <a:endParaRPr kumimoji="0" lang="zh-TW" altLang="en-US" sz="2800" b="1" dirty="0">
              <a:solidFill>
                <a:srgbClr val="FF0000"/>
              </a:solidFill>
              <a:ea typeface="標楷體" pitchFamily="65" charset="-120"/>
            </a:endParaRPr>
          </a:p>
          <a:p>
            <a:r>
              <a:rPr kumimoji="0" lang="zh-TW" altLang="en-US" b="1" dirty="0">
                <a:solidFill>
                  <a:srgbClr val="FF0000"/>
                </a:solidFill>
              </a:rPr>
              <a:t>    </a:t>
            </a:r>
            <a:r>
              <a:rPr kumimoji="0" lang="zh-TW" altLang="en-US" sz="2400" b="1" dirty="0">
                <a:ea typeface="標楷體" pitchFamily="65" charset="-120"/>
              </a:rPr>
              <a:t>施測結果作為老師改善教學的依據</a:t>
            </a:r>
          </a:p>
          <a:p>
            <a:r>
              <a:rPr kumimoji="0" lang="zh-TW" altLang="en-US" sz="2400" b="1" dirty="0">
                <a:ea typeface="標楷體" pitchFamily="65" charset="-120"/>
              </a:rPr>
              <a:t>   各校申請到校輔導或輔導團辦理教師增能研習的參考。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×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不是考評、訪視評鑑，比較各校學生學力表現的優劣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0" y="165100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五年級數學科檢測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內容與學習表現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2213" y="1803400"/>
            <a:ext cx="10031412" cy="4486275"/>
          </a:xfrm>
        </p:spPr>
        <p:txBody>
          <a:bodyPr rtlCol="0">
            <a:noAutofit/>
          </a:bodyPr>
          <a:lstStyle/>
          <a:p>
            <a:pPr marL="91440" indent="-91440" fontAlgn="auto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學年上學期到下學期第一單元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-105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buFont typeface="Calibri" pitchFamily="34" charset="0"/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80640" y="2511552"/>
          <a:ext cx="6758432" cy="257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文字方塊 11"/>
          <p:cNvSpPr txBox="1">
            <a:spLocks noChangeArrowheads="1"/>
          </p:cNvSpPr>
          <p:nvPr/>
        </p:nvSpPr>
        <p:spPr bwMode="auto">
          <a:xfrm>
            <a:off x="5168900" y="3352800"/>
            <a:ext cx="1427163" cy="95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latin typeface="Calibri" pitchFamily="34" charset="0"/>
                <a:hlinkClick r:id="rId7" action="ppaction://hlinkfile"/>
              </a:rPr>
              <a:t>雙向</a:t>
            </a:r>
            <a:endParaRPr kumimoji="0" lang="en-US" altLang="zh-TW" sz="2800" b="1">
              <a:latin typeface="Calibri" pitchFamily="34" charset="0"/>
              <a:hlinkClick r:id="rId7" action="ppaction://hlinkfile"/>
            </a:endParaRPr>
          </a:p>
          <a:p>
            <a:pPr algn="ctr"/>
            <a:r>
              <a:rPr kumimoji="0" lang="zh-TW" altLang="en-US" sz="2800" b="1">
                <a:latin typeface="Calibri" pitchFamily="34" charset="0"/>
                <a:hlinkClick r:id="rId7" action="ppaction://hlinkfile"/>
              </a:rPr>
              <a:t>細目表</a:t>
            </a:r>
            <a:endParaRPr kumimoji="0" lang="zh-TW" altLang="en-US" sz="2800" b="1">
              <a:latin typeface="Calibri" pitchFamily="34" charset="0"/>
            </a:endParaRPr>
          </a:p>
        </p:txBody>
      </p:sp>
      <p:sp>
        <p:nvSpPr>
          <p:cNvPr id="17413" name="文字方塊 12"/>
          <p:cNvSpPr txBox="1">
            <a:spLocks noChangeArrowheads="1"/>
          </p:cNvSpPr>
          <p:nvPr/>
        </p:nvSpPr>
        <p:spPr bwMode="auto">
          <a:xfrm>
            <a:off x="317500" y="3228975"/>
            <a:ext cx="2217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TW" sz="240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正綱</a:t>
            </a: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分年細目</a:t>
            </a: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kumimoji="0" lang="en-US" altLang="zh-TW" sz="240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條</a:t>
            </a: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algn="r"/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223375" y="3227388"/>
            <a:ext cx="22193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概念理解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程序執行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問題解決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079500" y="2847340"/>
            <a:ext cx="100584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/>
                <a:ea typeface="新細明體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五年級數學科檢測結果分析 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500" y="165100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五年級數學科檢測結果分析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40432"/>
              </p:ext>
            </p:extLst>
          </p:nvPr>
        </p:nvGraphicFramePr>
        <p:xfrm>
          <a:off x="1258888" y="2143125"/>
          <a:ext cx="9792036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006"/>
                <a:gridCol w="1632006"/>
                <a:gridCol w="1938772"/>
                <a:gridCol w="1325240"/>
                <a:gridCol w="1632006"/>
                <a:gridCol w="1632006"/>
              </a:tblGrid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計分人數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全縣平均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全縣標準差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鑑別度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高</a:t>
                      </a: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分組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低</a:t>
                      </a: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分組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effectLst/>
                        </a:rPr>
                        <a:t>3943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79.03</a:t>
                      </a:r>
                      <a:endParaRPr lang="zh-TW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effectLst/>
                        </a:rPr>
                        <a:t>18.51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0.43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1174750" y="4168775"/>
            <a:ext cx="8761413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難度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答對率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高分組答對率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altLang="zh-TW" sz="20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低分組答對率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(Pl)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鑑別度指標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(D=</a:t>
            </a:r>
            <a:r>
              <a:rPr kumimoji="0" lang="en-US" altLang="zh-TW" sz="20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-Pl)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zh-TW" sz="2000" dirty="0">
                <a:latin typeface="+mn-lt"/>
                <a:ea typeface="+mn-ea"/>
              </a:rPr>
              <a:t>【依題號排序】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zh-TW" sz="2000" dirty="0">
                <a:latin typeface="+mn-lt"/>
                <a:ea typeface="+mn-ea"/>
              </a:rPr>
              <a:t>【依難度排序】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zh-TW" sz="2000" dirty="0">
                <a:latin typeface="+mn-lt"/>
                <a:ea typeface="+mn-ea"/>
              </a:rPr>
              <a:t>【依低分組答對率排序】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+mn-lt"/>
              <a:ea typeface="+mn-ea"/>
            </a:endParaRPr>
          </a:p>
        </p:txBody>
      </p:sp>
      <p:sp>
        <p:nvSpPr>
          <p:cNvPr id="18458" name="文字方塊 14"/>
          <p:cNvSpPr txBox="1">
            <a:spLocks noChangeArrowheads="1"/>
          </p:cNvSpPr>
          <p:nvPr/>
        </p:nvSpPr>
        <p:spPr bwMode="auto">
          <a:xfrm>
            <a:off x="2967038" y="3192463"/>
            <a:ext cx="6627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 u="sng" dirty="0">
                <a:solidFill>
                  <a:srgbClr val="0070C0"/>
                </a:solidFill>
                <a:latin typeface="Calibri" pitchFamily="34" charset="0"/>
              </a:rPr>
              <a:t>預試平均  </a:t>
            </a:r>
            <a:r>
              <a:rPr kumimoji="0" lang="en-US" altLang="zh-TW" sz="2000" b="1" u="sng" dirty="0">
                <a:solidFill>
                  <a:srgbClr val="0070C0"/>
                </a:solidFill>
                <a:latin typeface="Calibri" pitchFamily="34" charset="0"/>
              </a:rPr>
              <a:t>75</a:t>
            </a:r>
            <a:r>
              <a:rPr kumimoji="0" lang="zh-TW" altLang="en-US" sz="2000" b="1" u="sng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kumimoji="0" lang="zh-TW" altLang="en-US" sz="2000" b="1" dirty="0">
                <a:solidFill>
                  <a:srgbClr val="0070C0"/>
                </a:solidFill>
                <a:latin typeface="Calibri" pitchFamily="34" charset="0"/>
              </a:rPr>
              <a:t>      診斷測驗建議平均分數落點在</a:t>
            </a:r>
            <a:r>
              <a:rPr kumimoji="0" lang="en-US" altLang="zh-TW" sz="2000" b="1" dirty="0">
                <a:solidFill>
                  <a:srgbClr val="0070C0"/>
                </a:solidFill>
                <a:latin typeface="Calibri" pitchFamily="34" charset="0"/>
              </a:rPr>
              <a:t>80</a:t>
            </a:r>
            <a:r>
              <a:rPr kumimoji="0" lang="zh-TW" altLang="en-US" sz="2000" b="1" dirty="0">
                <a:solidFill>
                  <a:srgbClr val="0070C0"/>
                </a:solidFill>
                <a:latin typeface="Calibri" pitchFamily="34" charset="0"/>
              </a:rPr>
              <a:t>分</a:t>
            </a:r>
            <a:endParaRPr kumimoji="0" lang="en-US" altLang="zh-TW" sz="20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kumimoji="0" lang="zh-TW" altLang="en-US" sz="2000" b="1" dirty="0">
                <a:solidFill>
                  <a:srgbClr val="0070C0"/>
                </a:solidFill>
                <a:latin typeface="Calibri" pitchFamily="34" charset="0"/>
              </a:rPr>
              <a:t>                               教育部成長測驗五年級</a:t>
            </a:r>
            <a:r>
              <a:rPr kumimoji="0" lang="en-US" altLang="zh-TW" sz="2000" b="1" dirty="0">
                <a:solidFill>
                  <a:srgbClr val="0070C0"/>
                </a:solidFill>
                <a:latin typeface="Calibri" pitchFamily="34" charset="0"/>
              </a:rPr>
              <a:t>18/25(</a:t>
            </a:r>
            <a:r>
              <a:rPr kumimoji="0" lang="zh-TW" altLang="en-US" sz="2000" b="1" dirty="0">
                <a:solidFill>
                  <a:srgbClr val="0070C0"/>
                </a:solidFill>
                <a:latin typeface="Calibri" pitchFamily="34" charset="0"/>
              </a:rPr>
              <a:t>題</a:t>
            </a:r>
            <a:r>
              <a:rPr kumimoji="0" lang="en-US" altLang="zh-TW" sz="2000" b="1" dirty="0">
                <a:solidFill>
                  <a:srgbClr val="0070C0"/>
                </a:solidFill>
                <a:latin typeface="Calibri" pitchFamily="34" charset="0"/>
              </a:rPr>
              <a:t>)</a:t>
            </a:r>
            <a:r>
              <a:rPr kumimoji="0" lang="zh-TW" altLang="en-US" sz="2000" b="1" dirty="0">
                <a:solidFill>
                  <a:srgbClr val="0070C0"/>
                </a:solidFill>
                <a:latin typeface="Calibri" pitchFamily="34" charset="0"/>
              </a:rPr>
              <a:t>，</a:t>
            </a:r>
            <a:r>
              <a:rPr kumimoji="0" lang="en-US" altLang="zh-TW" sz="2000" b="1" dirty="0">
                <a:solidFill>
                  <a:srgbClr val="0070C0"/>
                </a:solidFill>
                <a:latin typeface="Calibri" pitchFamily="34" charset="0"/>
              </a:rPr>
              <a:t>0.72</a:t>
            </a:r>
            <a:endParaRPr kumimoji="0" lang="zh-TW" altLang="en-US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814513"/>
            <a:ext cx="740886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2192338" y="4794250"/>
            <a:ext cx="79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0.38</a:t>
            </a:r>
            <a:r>
              <a:rPr kumimoji="0" lang="zh-TW" altLang="en-US" sz="1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kumimoji="0" lang="zh-TW" altLang="en-US" sz="1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2814638" y="4624388"/>
            <a:ext cx="74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2.05%</a:t>
            </a:r>
            <a:r>
              <a:rPr kumimoji="0" lang="zh-TW" altLang="en-US" sz="1600" b="1">
                <a:latin typeface="Calibri" pitchFamily="34" charset="0"/>
              </a:rPr>
              <a:t> </a:t>
            </a:r>
          </a:p>
        </p:txBody>
      </p:sp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3435350" y="4408488"/>
            <a:ext cx="747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2.36%</a:t>
            </a:r>
            <a:r>
              <a:rPr kumimoji="0" lang="zh-TW" altLang="en-US" sz="1600" b="1">
                <a:latin typeface="Calibri" pitchFamily="34" charset="0"/>
              </a:rPr>
              <a:t> </a:t>
            </a:r>
          </a:p>
        </p:txBody>
      </p:sp>
      <p:sp>
        <p:nvSpPr>
          <p:cNvPr id="19461" name="矩形 7"/>
          <p:cNvSpPr>
            <a:spLocks noChangeArrowheads="1"/>
          </p:cNvSpPr>
          <p:nvPr/>
        </p:nvSpPr>
        <p:spPr bwMode="auto">
          <a:xfrm>
            <a:off x="4073525" y="4041775"/>
            <a:ext cx="747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4.84</a:t>
            </a:r>
            <a:r>
              <a:rPr kumimoji="0" lang="zh-TW" altLang="en-US" sz="1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%</a:t>
            </a:r>
            <a:endParaRPr kumimoji="0" lang="zh-TW" altLang="en-US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4703763" y="3759200"/>
            <a:ext cx="81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3.83%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19463" name="圖表 16"/>
          <p:cNvGraphicFramePr>
            <a:graphicFrameLocks/>
          </p:cNvGraphicFramePr>
          <p:nvPr/>
        </p:nvGraphicFramePr>
        <p:xfrm>
          <a:off x="7234238" y="1919288"/>
          <a:ext cx="5165725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4" imgW="5163760" imgH="3298222" progId="Excel.Chart.8">
                  <p:embed/>
                </p:oleObj>
              </mc:Choice>
              <mc:Fallback>
                <p:oleObj r:id="rId4" imgW="5163760" imgH="3298222" progId="Excel.Chart.8">
                  <p:embed/>
                  <p:pic>
                    <p:nvPicPr>
                      <p:cNvPr id="0" name="圖表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1919288"/>
                        <a:ext cx="5165725" cy="329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文字方塊 9"/>
          <p:cNvSpPr txBox="1">
            <a:spLocks noChangeArrowheads="1"/>
          </p:cNvSpPr>
          <p:nvPr/>
        </p:nvSpPr>
        <p:spPr bwMode="auto">
          <a:xfrm rot="-3420677">
            <a:off x="9595644" y="3002756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14.14%</a:t>
            </a:r>
            <a:r>
              <a:rPr kumimoji="0" lang="zh-TW" altLang="en-US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</a:t>
            </a:r>
            <a:endParaRPr kumimoji="0" lang="en-US" altLang="zh-TW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465" name="文字方塊 17"/>
          <p:cNvSpPr txBox="1">
            <a:spLocks noChangeArrowheads="1"/>
          </p:cNvSpPr>
          <p:nvPr/>
        </p:nvSpPr>
        <p:spPr bwMode="auto">
          <a:xfrm>
            <a:off x="9940925" y="3667125"/>
            <a:ext cx="1122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21.97</a:t>
            </a:r>
            <a:r>
              <a:rPr kumimoji="0" lang="zh-TW" altLang="en-US" sz="16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sz="16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%</a:t>
            </a:r>
            <a:endParaRPr kumimoji="0" lang="zh-TW" altLang="en-US" sz="1600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466" name="文字方塊 18"/>
          <p:cNvSpPr txBox="1">
            <a:spLocks noChangeArrowheads="1"/>
          </p:cNvSpPr>
          <p:nvPr/>
        </p:nvSpPr>
        <p:spPr bwMode="auto">
          <a:xfrm>
            <a:off x="8994775" y="3944938"/>
            <a:ext cx="1122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57.3</a:t>
            </a:r>
            <a:r>
              <a:rPr kumimoji="0" lang="zh-TW" altLang="en-US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%</a:t>
            </a:r>
            <a:endParaRPr kumimoji="0" lang="zh-TW" altLang="en-US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467" name="文字方塊 19"/>
          <p:cNvSpPr txBox="1">
            <a:spLocks noChangeArrowheads="1"/>
          </p:cNvSpPr>
          <p:nvPr/>
        </p:nvSpPr>
        <p:spPr bwMode="auto">
          <a:xfrm rot="-5066631">
            <a:off x="9127332" y="2720181"/>
            <a:ext cx="1122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6.59</a:t>
            </a:r>
            <a:r>
              <a:rPr kumimoji="0" lang="zh-TW" altLang="en-US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%</a:t>
            </a:r>
            <a:endParaRPr kumimoji="0" lang="zh-TW" altLang="en-US" sz="1200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79500" y="165100"/>
            <a:ext cx="100584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五年級數學科檢測結果分析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內容版面配置區 2"/>
          <p:cNvSpPr>
            <a:spLocks noGrp="1"/>
          </p:cNvSpPr>
          <p:nvPr>
            <p:ph idx="1"/>
          </p:nvPr>
        </p:nvSpPr>
        <p:spPr>
          <a:xfrm>
            <a:off x="5614988" y="2220913"/>
            <a:ext cx="6480175" cy="4024312"/>
          </a:xfrm>
        </p:spPr>
        <p:txBody>
          <a:bodyPr/>
          <a:lstStyle/>
          <a:p>
            <a:r>
              <a:rPr lang="en-US" altLang="zh-TW" sz="2400" dirty="0" smtClean="0"/>
              <a:t>12</a:t>
            </a:r>
            <a:r>
              <a:rPr lang="zh-TW" altLang="en-US" sz="2400" dirty="0" smtClean="0"/>
              <a:t>分                   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人</a:t>
            </a:r>
            <a:endParaRPr lang="en-US" altLang="zh-TW" sz="2400" dirty="0" smtClean="0"/>
          </a:p>
          <a:p>
            <a:r>
              <a:rPr lang="en-US" altLang="zh-TW" sz="2400" dirty="0" smtClean="0"/>
              <a:t>20</a:t>
            </a:r>
            <a:r>
              <a:rPr lang="zh-TW" altLang="en-US" sz="2400" dirty="0" smtClean="0"/>
              <a:t>分                  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人</a:t>
            </a:r>
            <a:endParaRPr lang="en-US" altLang="zh-TW" sz="2400" dirty="0" smtClean="0"/>
          </a:p>
          <a:p>
            <a:r>
              <a:rPr lang="en-US" altLang="zh-TW" sz="2400" dirty="0" smtClean="0"/>
              <a:t>56</a:t>
            </a:r>
            <a:r>
              <a:rPr lang="zh-TW" altLang="en-US" sz="2400" dirty="0" smtClean="0"/>
              <a:t>分以下       </a:t>
            </a:r>
            <a:r>
              <a:rPr lang="en-US" altLang="zh-TW" sz="2400" dirty="0" smtClean="0"/>
              <a:t>588</a:t>
            </a:r>
            <a:r>
              <a:rPr lang="zh-TW" altLang="en-US" sz="2400" dirty="0" smtClean="0"/>
              <a:t>人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答對題型：低分組學生的基本學力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答錯題型：通過率</a:t>
            </a:r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0.4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以下可能的學習困難點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/>
          </a:p>
          <a:p>
            <a:endParaRPr lang="zh-TW" altLang="en-US" sz="2400" dirty="0" smtClean="0"/>
          </a:p>
        </p:txBody>
      </p:sp>
      <p:pic>
        <p:nvPicPr>
          <p:cNvPr id="20482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1954213"/>
            <a:ext cx="41290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000250" y="3498850"/>
            <a:ext cx="1743075" cy="550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79500" y="165100"/>
            <a:ext cx="10526713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五年級數學科檢測結果分析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    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低分組表現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9324975" y="2233613"/>
            <a:ext cx="793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0.38</a:t>
            </a:r>
            <a:r>
              <a:rPr kumimoji="0" lang="zh-TW" altLang="en-US" sz="16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%</a:t>
            </a:r>
            <a:r>
              <a:rPr kumimoji="0" lang="zh-TW" altLang="en-US" sz="1600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9324975" y="2741613"/>
            <a:ext cx="747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2.05%</a:t>
            </a:r>
            <a:r>
              <a:rPr kumimoji="0" lang="zh-TW" altLang="en-US" sz="1600" b="1">
                <a:latin typeface="Calibri" pitchFamily="34" charset="0"/>
              </a:rPr>
              <a:t> </a:t>
            </a:r>
          </a:p>
        </p:txBody>
      </p:sp>
      <p:sp>
        <p:nvSpPr>
          <p:cNvPr id="20487" name="矩形 9"/>
          <p:cNvSpPr>
            <a:spLocks noChangeArrowheads="1"/>
          </p:cNvSpPr>
          <p:nvPr/>
        </p:nvSpPr>
        <p:spPr bwMode="auto">
          <a:xfrm>
            <a:off x="9215438" y="3330575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14.14%</a:t>
            </a:r>
            <a:r>
              <a:rPr kumimoji="0" lang="zh-TW" altLang="en-US" sz="1600" b="1">
                <a:latin typeface="Calibri" pitchFamily="34" charset="0"/>
              </a:rPr>
              <a:t> 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3"/>
          <a:srcRect l="25000" t="29205" r="50000" b="45833"/>
          <a:stretch>
            <a:fillRect/>
          </a:stretch>
        </p:blipFill>
        <p:spPr bwMode="auto">
          <a:xfrm>
            <a:off x="1301750" y="4151313"/>
            <a:ext cx="38242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</TotalTime>
  <Words>756</Words>
  <Application>Microsoft Office PowerPoint</Application>
  <PresentationFormat>自訂</PresentationFormat>
  <Paragraphs>135</Paragraphs>
  <Slides>18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回顧</vt:lpstr>
      <vt:lpstr>Microsoft Excel 圖表</vt:lpstr>
      <vt:lpstr>PowerPoint 簡報</vt:lpstr>
      <vt:lpstr>PowerPoint 簡報</vt:lpstr>
      <vt:lpstr>輔導團任務與角色</vt:lpstr>
      <vt:lpstr>輔導團任務與角色</vt:lpstr>
      <vt:lpstr>五年級數學科檢測內容與學習表現</vt:lpstr>
      <vt:lpstr>PowerPoint 簡報</vt:lpstr>
      <vt:lpstr>五年級數學科檢測結果分析  -1</vt:lpstr>
      <vt:lpstr>五年級數學科檢測結果分析  -2</vt:lpstr>
      <vt:lpstr>五年級數學科檢測結果分析  -3    (低分組表現)</vt:lpstr>
      <vt:lpstr>12分    學生答對的題型    </vt:lpstr>
      <vt:lpstr>  20分    學生答對的題型    </vt:lpstr>
      <vt:lpstr> 56分以下    學生答對的題型    </vt:lpstr>
      <vt:lpstr>低分組學生的基本學力</vt:lpstr>
      <vt:lpstr>通過率在0.4以下的題型    </vt:lpstr>
      <vt:lpstr>PowerPoint 簡報</vt:lpstr>
      <vt:lpstr>輔導團未來想做的事</vt:lpstr>
      <vt:lpstr>期許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99</cp:revision>
  <dcterms:created xsi:type="dcterms:W3CDTF">2016-02-17T00:24:24Z</dcterms:created>
  <dcterms:modified xsi:type="dcterms:W3CDTF">2016-05-30T03:10:50Z</dcterms:modified>
</cp:coreProperties>
</file>